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82" r:id="rId3"/>
    <p:sldId id="283" r:id="rId4"/>
    <p:sldId id="281" r:id="rId5"/>
    <p:sldId id="275" r:id="rId6"/>
    <p:sldId id="277" r:id="rId7"/>
    <p:sldId id="279" r:id="rId8"/>
    <p:sldId id="272" r:id="rId9"/>
    <p:sldId id="276" r:id="rId10"/>
    <p:sldId id="258" r:id="rId11"/>
    <p:sldId id="262" r:id="rId12"/>
    <p:sldId id="263" r:id="rId13"/>
    <p:sldId id="264" r:id="rId14"/>
    <p:sldId id="265" r:id="rId15"/>
    <p:sldId id="266" r:id="rId16"/>
    <p:sldId id="268" r:id="rId17"/>
    <p:sldId id="26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7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1CEF3-2FD1-C54D-BFBA-224809BD9A6E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1E91-4B67-6242-9751-60E77C92D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E91-4B67-6242-9751-60E77C92DC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1E91-4B67-6242-9751-60E77C92DC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3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9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4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6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1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9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4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2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823D5-F60C-B546-B811-DB477D62FF03}" type="datetimeFigureOut">
              <a:rPr lang="en-US" smtClean="0"/>
              <a:t>8/25/15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047D3-C218-8847-B5CF-827720B08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8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Bowdoin Computer Science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60" y="1431566"/>
            <a:ext cx="5942889" cy="2971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27" y="3857590"/>
            <a:ext cx="5667291" cy="283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/>
                </a:solidFill>
              </a:rPr>
              <a:t>Distributed systems, cloud computing, sustainability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Designing sustainable smart homes through analysis of smart meter data</a:t>
            </a:r>
          </a:p>
          <a:p>
            <a:endParaRPr lang="en-US" sz="2000" dirty="0" smtClean="0"/>
          </a:p>
          <a:p>
            <a:r>
              <a:rPr lang="en-US" sz="2000" dirty="0" smtClean="0"/>
              <a:t>Resource management in data centers (</a:t>
            </a:r>
            <a:r>
              <a:rPr lang="en-US" sz="2000" dirty="0" err="1" smtClean="0"/>
              <a:t>ie</a:t>
            </a:r>
            <a:r>
              <a:rPr lang="en-US" sz="2000" dirty="0" smtClean="0"/>
              <a:t> memory sharing in virtual machines)</a:t>
            </a:r>
          </a:p>
          <a:p>
            <a:endParaRPr lang="en-US" sz="2000" dirty="0" smtClean="0"/>
          </a:p>
          <a:p>
            <a:r>
              <a:rPr lang="en-US" sz="2000" dirty="0" smtClean="0"/>
              <a:t>On-demand live migration in cloud-based databases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Sean Barker</a:t>
            </a:r>
            <a:endParaRPr lang="en-US" sz="2000" dirty="0">
              <a:cs typeface="Chalkboard"/>
            </a:endParaRPr>
          </a:p>
        </p:txBody>
      </p:sp>
      <p:pic>
        <p:nvPicPr>
          <p:cNvPr id="7" name="Picture 6" descr="PastedGraphic-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672092"/>
            <a:ext cx="2539999" cy="27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240607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Cognitive modeling, soccer-playing robots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Bowdoin’s </a:t>
            </a:r>
            <a:r>
              <a:rPr lang="en-US" sz="2000" dirty="0" err="1" smtClean="0"/>
              <a:t>NorthernBites</a:t>
            </a:r>
            <a:r>
              <a:rPr lang="en-US" sz="2000" dirty="0" smtClean="0"/>
              <a:t> team competing in </a:t>
            </a:r>
            <a:r>
              <a:rPr lang="en-US" sz="2000" dirty="0" err="1" smtClean="0"/>
              <a:t>RoboCup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Eric </a:t>
            </a:r>
            <a:r>
              <a:rPr lang="en-US" sz="2000" dirty="0" err="1" smtClean="0">
                <a:cs typeface="Chalkboard"/>
              </a:rPr>
              <a:t>Chown</a:t>
            </a:r>
            <a:endParaRPr lang="en-US" sz="2000" dirty="0">
              <a:cs typeface="Chalkboard"/>
            </a:endParaRPr>
          </a:p>
        </p:txBody>
      </p:sp>
      <p:pic>
        <p:nvPicPr>
          <p:cNvPr id="4" name="Picture 3" descr="eric-chown-bowdo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1702959"/>
            <a:ext cx="2540000" cy="3175000"/>
          </a:xfrm>
          <a:prstGeom prst="rect">
            <a:avLst/>
          </a:prstGeom>
        </p:spPr>
      </p:pic>
      <p:pic>
        <p:nvPicPr>
          <p:cNvPr id="7" name="Picture 6" descr="DSC001782-1024x37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0" y="4102257"/>
            <a:ext cx="7465290" cy="275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0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Machine learning, bioinformatics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Find patterns in noncoding DNA sequence that appear to have been conserved across evolutionary time </a:t>
            </a:r>
          </a:p>
          <a:p>
            <a:endParaRPr lang="en-US" sz="2000" dirty="0" smtClean="0"/>
          </a:p>
          <a:p>
            <a:r>
              <a:rPr lang="en-US" sz="2000" dirty="0" smtClean="0"/>
              <a:t>Find </a:t>
            </a:r>
            <a:r>
              <a:rPr lang="en-US" sz="2000" dirty="0"/>
              <a:t>the most plausible evolutionary relationships among </a:t>
            </a:r>
            <a:r>
              <a:rPr lang="en-US" sz="2000" dirty="0" smtClean="0"/>
              <a:t>species</a:t>
            </a:r>
          </a:p>
          <a:p>
            <a:endParaRPr lang="en-US" sz="2000" dirty="0" smtClean="0"/>
          </a:p>
          <a:p>
            <a:r>
              <a:rPr lang="en-US" sz="2000" dirty="0" smtClean="0"/>
              <a:t>Virtual </a:t>
            </a:r>
            <a:r>
              <a:rPr lang="en-US" sz="2000" dirty="0"/>
              <a:t>Simulation of the Lobster Fishing Industry in the Gulf of Maine</a:t>
            </a:r>
            <a:endParaRPr lang="en-US" sz="20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804" y="1761836"/>
            <a:ext cx="2243178" cy="31228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Clare </a:t>
            </a:r>
            <a:r>
              <a:rPr lang="en-US" sz="2000" dirty="0" err="1" smtClean="0">
                <a:cs typeface="Chalkboard"/>
              </a:rPr>
              <a:t>Congdon</a:t>
            </a:r>
            <a:endParaRPr lang="en-US" sz="2000" dirty="0"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90016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Human-computer interaction, eye tracking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Predict how well a user performs a task based on eye movement. Classify users into performance groups.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Allen Harper</a:t>
            </a:r>
            <a:endParaRPr lang="en-US" sz="2000" dirty="0"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6204" y="2105564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NEW </a:t>
            </a:r>
            <a:endParaRPr lang="en-US" sz="2000" dirty="0">
              <a:cs typeface="Chalkboard"/>
            </a:endParaRPr>
          </a:p>
        </p:txBody>
      </p:sp>
      <p:pic>
        <p:nvPicPr>
          <p:cNvPr id="11" name="Picture 10" descr="ED00008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38" y="1828473"/>
            <a:ext cx="2770444" cy="258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Computational game theory, social and economic networks, CS and art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odeling influence in economic networks </a:t>
            </a:r>
          </a:p>
          <a:p>
            <a:endParaRPr lang="en-US" sz="2000" dirty="0" smtClean="0"/>
          </a:p>
          <a:p>
            <a:r>
              <a:rPr lang="en-US" sz="2000" dirty="0" smtClean="0"/>
              <a:t>Analyzing Kandinsky’s art through geometric primitives </a:t>
            </a:r>
          </a:p>
          <a:p>
            <a:endParaRPr lang="en-US" sz="2000" dirty="0" smtClean="0"/>
          </a:p>
          <a:p>
            <a:r>
              <a:rPr lang="en-US" sz="2000" dirty="0" smtClean="0"/>
              <a:t>Authentication of Jackson Pollock’s paintings</a:t>
            </a:r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Mohammad </a:t>
            </a:r>
            <a:r>
              <a:rPr lang="en-US" sz="2000" dirty="0" err="1" smtClean="0">
                <a:cs typeface="Chalkboard"/>
              </a:rPr>
              <a:t>Irfan</a:t>
            </a:r>
            <a:endParaRPr lang="en-US" sz="2000" dirty="0">
              <a:cs typeface="Chalkboar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1672092"/>
            <a:ext cx="254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2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504D"/>
                </a:solidFill>
              </a:rPr>
              <a:t>Nature-inspired computational techniques,  swarm intelligence and particle swarm optimization, computation and the arts.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  <a:endParaRPr lang="en-US" sz="2000" dirty="0"/>
          </a:p>
          <a:p>
            <a:r>
              <a:rPr lang="en-US" sz="2000" dirty="0" smtClean="0"/>
              <a:t>Jazz improvisation tool using </a:t>
            </a:r>
            <a:r>
              <a:rPr lang="en-US" sz="2000" dirty="0" smtClean="0"/>
              <a:t> particle swarm optimization  (with Frank </a:t>
            </a:r>
            <a:r>
              <a:rPr lang="en-US" sz="2000" dirty="0" err="1" smtClean="0"/>
              <a:t>Mauceri</a:t>
            </a:r>
            <a:r>
              <a:rPr lang="en-US" sz="2000" dirty="0" smtClean="0"/>
              <a:t>, Music </a:t>
            </a:r>
            <a:r>
              <a:rPr lang="en-US" sz="2000" dirty="0" err="1" smtClean="0"/>
              <a:t>Dept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Swarm-based path creation in dynamic environments for search and rescue </a:t>
            </a:r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Steve </a:t>
            </a:r>
            <a:r>
              <a:rPr lang="en-US" sz="2000" dirty="0" err="1" smtClean="0">
                <a:cs typeface="Chalkboard"/>
              </a:rPr>
              <a:t>Majercik</a:t>
            </a:r>
            <a:endParaRPr lang="en-US" sz="2000" dirty="0">
              <a:cs typeface="Chalkboard"/>
            </a:endParaRPr>
          </a:p>
        </p:txBody>
      </p:sp>
      <p:pic>
        <p:nvPicPr>
          <p:cNvPr id="8" name="Picture 7" descr="majerci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60" y="1672093"/>
            <a:ext cx="2788540" cy="319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146800" cy="4795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C0504D"/>
                </a:solidFill>
              </a:rPr>
              <a:t>T</a:t>
            </a:r>
            <a:r>
              <a:rPr lang="en-US" sz="2000" dirty="0" smtClean="0">
                <a:solidFill>
                  <a:srgbClr val="C0504D"/>
                </a:solidFill>
              </a:rPr>
              <a:t>errain processing in GIS; algorithm engineering; algorithms for large data; high-performance computing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Projects</a:t>
            </a:r>
          </a:p>
          <a:p>
            <a:r>
              <a:rPr lang="en-US" sz="2000" dirty="0" smtClean="0"/>
              <a:t>Flow, flooding, watersheds, shortest path surfaces, visibility</a:t>
            </a:r>
          </a:p>
          <a:p>
            <a:endParaRPr lang="en-US" sz="2000" dirty="0" smtClean="0"/>
          </a:p>
          <a:p>
            <a:r>
              <a:rPr lang="en-US" sz="2000" dirty="0" smtClean="0"/>
              <a:t>..on very large data</a:t>
            </a:r>
          </a:p>
          <a:p>
            <a:r>
              <a:rPr lang="en-US" sz="2000" dirty="0" smtClean="0"/>
              <a:t>..in parallel using MPI</a:t>
            </a:r>
          </a:p>
          <a:p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43804" y="1271982"/>
            <a:ext cx="2243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Chalkboard"/>
              </a:rPr>
              <a:t>Laura Toma</a:t>
            </a:r>
            <a:endParaRPr lang="en-US" sz="2000" dirty="0">
              <a:cs typeface="Chalkboard"/>
            </a:endParaRPr>
          </a:p>
        </p:txBody>
      </p:sp>
      <p:pic>
        <p:nvPicPr>
          <p:cNvPr id="5" name="Picture 4" descr="Screen Shot 2015-08-25 at 10.28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672092"/>
            <a:ext cx="2001982" cy="28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9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Computer Science</a:t>
            </a:r>
            <a:endParaRPr lang="en-US" dirty="0">
              <a:latin typeface="Chalkboard"/>
              <a:cs typeface="Chalkboard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4542" r="4542"/>
          <a:stretch>
            <a:fillRect/>
          </a:stretch>
        </p:blipFill>
        <p:spPr>
          <a:xfrm>
            <a:off x="2606962" y="1252753"/>
            <a:ext cx="4137891" cy="227568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347189" y="3786908"/>
            <a:ext cx="4657437" cy="2609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dirty="0" smtClean="0"/>
              <a:t>Location:  </a:t>
            </a:r>
            <a:r>
              <a:rPr lang="en-US" dirty="0" err="1" smtClean="0"/>
              <a:t>Searles</a:t>
            </a:r>
            <a:r>
              <a:rPr lang="en-US" dirty="0" smtClean="0"/>
              <a:t>, 2</a:t>
            </a:r>
            <a:r>
              <a:rPr lang="en-US" baseline="30000" dirty="0" smtClean="0"/>
              <a:t>nd</a:t>
            </a:r>
            <a:r>
              <a:rPr lang="en-US" dirty="0" smtClean="0"/>
              <a:t> floor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Come talk to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8-26 at 12.02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88" y="-11549"/>
            <a:ext cx="5378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study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Computing is part of everything we do!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Expertise in computing enables you to solve complex problems</a:t>
            </a:r>
          </a:p>
          <a:p>
            <a:endParaRPr lang="en-US" dirty="0" smtClean="0"/>
          </a:p>
          <a:p>
            <a:r>
              <a:rPr lang="en-US" dirty="0" smtClean="0"/>
              <a:t>Computing enables you to make a positive difference in the world </a:t>
            </a:r>
          </a:p>
          <a:p>
            <a:endParaRPr lang="en-US" dirty="0" smtClean="0"/>
          </a:p>
          <a:p>
            <a:r>
              <a:rPr lang="en-US" dirty="0" smtClean="0"/>
              <a:t>Computing offers many types of careers</a:t>
            </a:r>
          </a:p>
          <a:p>
            <a:endParaRPr lang="en-US" dirty="0" smtClean="0"/>
          </a:p>
          <a:p>
            <a:r>
              <a:rPr lang="en-US" dirty="0" smtClean="0"/>
              <a:t>Computing jobs are here to stay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637" y="6322414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computingcareers.acm.org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6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to study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Knowledge of computing helps you even if your primary career choice is something else </a:t>
            </a:r>
          </a:p>
          <a:p>
            <a:endParaRPr lang="en-US" dirty="0" smtClean="0"/>
          </a:p>
          <a:p>
            <a:r>
              <a:rPr lang="en-US" dirty="0" smtClean="0"/>
              <a:t>Computing offers great opportunities for creativity </a:t>
            </a:r>
          </a:p>
          <a:p>
            <a:endParaRPr lang="en-US" dirty="0" smtClean="0"/>
          </a:p>
          <a:p>
            <a:r>
              <a:rPr lang="en-US" dirty="0" smtClean="0"/>
              <a:t> Some knowledge of computing is becoming a sign of well-roundedness</a:t>
            </a:r>
          </a:p>
          <a:p>
            <a:endParaRPr lang="en-US" dirty="0" smtClean="0"/>
          </a:p>
          <a:p>
            <a:r>
              <a:rPr lang="en-US" dirty="0" smtClean="0"/>
              <a:t>Future possibilities in computing are without boundaries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60637" y="6322414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computingcareers.acm.org</a:t>
            </a:r>
            <a:r>
              <a:rPr lang="en-US" dirty="0" smtClean="0"/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7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CS intro sequence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2427" y="1670862"/>
            <a:ext cx="2131753" cy="7001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cap="all" dirty="0">
                <a:solidFill>
                  <a:schemeClr val="tx1"/>
                </a:solidFill>
              </a:rPr>
              <a:t> </a:t>
            </a:r>
            <a:r>
              <a:rPr lang="en-US" sz="2000" cap="all" dirty="0" smtClean="0">
                <a:solidFill>
                  <a:schemeClr val="tx1"/>
                </a:solidFill>
              </a:rPr>
              <a:t>     </a:t>
            </a:r>
            <a:r>
              <a:rPr lang="en-US" sz="2000" cap="small" dirty="0" smtClean="0">
                <a:solidFill>
                  <a:schemeClr val="tx1"/>
                </a:solidFill>
              </a:rPr>
              <a:t> Intro to CS</a:t>
            </a:r>
          </a:p>
          <a:p>
            <a:r>
              <a:rPr lang="en-US" sz="2000" cap="small" dirty="0" smtClean="0">
                <a:solidFill>
                  <a:schemeClr val="tx1"/>
                </a:solidFill>
              </a:rPr>
              <a:t>         </a:t>
            </a:r>
            <a:r>
              <a:rPr lang="en-US" sz="2000" cap="small" dirty="0" err="1" smtClean="0">
                <a:solidFill>
                  <a:schemeClr val="tx1"/>
                </a:solidFill>
              </a:rPr>
              <a:t>Csci</a:t>
            </a:r>
            <a:r>
              <a:rPr lang="en-US" sz="2000" cap="small" dirty="0" smtClean="0">
                <a:solidFill>
                  <a:schemeClr val="tx1"/>
                </a:solidFill>
              </a:rPr>
              <a:t> 1101</a:t>
            </a:r>
            <a:r>
              <a:rPr lang="en-US" sz="2000" cap="small" dirty="0" smtClean="0">
                <a:solidFill>
                  <a:schemeClr val="tx1"/>
                </a:solidFill>
              </a:rPr>
              <a:t> 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09156" y="2509054"/>
            <a:ext cx="388390" cy="63916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4957157" y="1725599"/>
            <a:ext cx="3621116" cy="1937327"/>
          </a:xfrm>
          <a:prstGeom prst="wedgeRectCallout">
            <a:avLst>
              <a:gd name="adj1" fmla="val -100861"/>
              <a:gd name="adj2" fmla="val -4834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Broad intro to CS and programming in Python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re-</a:t>
            </a:r>
            <a:r>
              <a:rPr lang="en-US" dirty="0" err="1" smtClean="0">
                <a:solidFill>
                  <a:schemeClr val="tx1"/>
                </a:solidFill>
              </a:rPr>
              <a:t>req</a:t>
            </a:r>
            <a:r>
              <a:rPr lang="en-US" dirty="0" smtClean="0">
                <a:solidFill>
                  <a:schemeClr val="tx1"/>
                </a:solidFill>
              </a:rPr>
              <a:t>: none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CS background necessary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Fall 2015: 3 sections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2427" y="3355117"/>
            <a:ext cx="2131753" cy="7001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cap="small" dirty="0" smtClean="0">
                <a:solidFill>
                  <a:schemeClr val="tx1"/>
                </a:solidFill>
              </a:rPr>
              <a:t>   Data Structures      </a:t>
            </a:r>
          </a:p>
          <a:p>
            <a:r>
              <a:rPr lang="en-US" sz="2000" cap="small" dirty="0" smtClean="0">
                <a:solidFill>
                  <a:schemeClr val="tx1"/>
                </a:solidFill>
              </a:rPr>
              <a:t>         </a:t>
            </a:r>
            <a:r>
              <a:rPr lang="en-US" sz="2000" cap="small" dirty="0" err="1" smtClean="0">
                <a:solidFill>
                  <a:schemeClr val="tx1"/>
                </a:solidFill>
              </a:rPr>
              <a:t>c</a:t>
            </a:r>
            <a:r>
              <a:rPr lang="en-US" sz="2000" cap="small" dirty="0" err="1" smtClean="0">
                <a:solidFill>
                  <a:schemeClr val="tx1"/>
                </a:solidFill>
              </a:rPr>
              <a:t>sci</a:t>
            </a:r>
            <a:r>
              <a:rPr lang="en-US" sz="2000" cap="small" dirty="0" smtClean="0">
                <a:solidFill>
                  <a:schemeClr val="tx1"/>
                </a:solidFill>
              </a:rPr>
              <a:t> 2101 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37474" y="4986717"/>
            <a:ext cx="2131753" cy="7001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  <a:tileRect/>
          </a:gradFill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cap="small" dirty="0" smtClean="0">
                <a:solidFill>
                  <a:schemeClr val="tx1"/>
                </a:solidFill>
              </a:rPr>
              <a:t>        Algorithms      </a:t>
            </a:r>
          </a:p>
          <a:p>
            <a:r>
              <a:rPr lang="en-US" sz="2000" cap="small" dirty="0" smtClean="0">
                <a:solidFill>
                  <a:schemeClr val="tx1"/>
                </a:solidFill>
              </a:rPr>
              <a:t>          </a:t>
            </a:r>
            <a:r>
              <a:rPr lang="en-US" sz="2000" cap="small" dirty="0" err="1" smtClean="0">
                <a:solidFill>
                  <a:schemeClr val="tx1"/>
                </a:solidFill>
              </a:rPr>
              <a:t>c</a:t>
            </a:r>
            <a:r>
              <a:rPr lang="en-US" sz="2000" cap="small" dirty="0" err="1" smtClean="0">
                <a:solidFill>
                  <a:schemeClr val="tx1"/>
                </a:solidFill>
              </a:rPr>
              <a:t>sci</a:t>
            </a:r>
            <a:r>
              <a:rPr lang="en-US" sz="2000" cap="small" dirty="0" smtClean="0">
                <a:solidFill>
                  <a:schemeClr val="tx1"/>
                </a:solidFill>
              </a:rPr>
              <a:t> 2200 </a:t>
            </a:r>
            <a:endParaRPr lang="en-US" sz="2000" cap="small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909156" y="4162363"/>
            <a:ext cx="388390" cy="639164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4957157" y="3749506"/>
            <a:ext cx="3621116" cy="1318949"/>
          </a:xfrm>
          <a:prstGeom prst="wedgeRectCallout">
            <a:avLst>
              <a:gd name="adj1" fmla="val -100861"/>
              <a:gd name="adj2" fmla="val -4834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dvanced programming in C/C++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</a:t>
            </a:r>
            <a:r>
              <a:rPr lang="en-US" dirty="0" err="1" smtClean="0">
                <a:solidFill>
                  <a:schemeClr val="tx1"/>
                </a:solidFill>
              </a:rPr>
              <a:t>req</a:t>
            </a:r>
            <a:r>
              <a:rPr lang="en-US" dirty="0" smtClean="0">
                <a:solidFill>
                  <a:schemeClr val="tx1"/>
                </a:solidFill>
              </a:rPr>
              <a:t>: 1101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Fall 2015: 2 sections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957157" y="5220855"/>
            <a:ext cx="3621116" cy="1318949"/>
          </a:xfrm>
          <a:prstGeom prst="wedgeRectCallout">
            <a:avLst>
              <a:gd name="adj1" fmla="val -100861"/>
              <a:gd name="adj2" fmla="val -48346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 and analysis of algorithms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Pre-</a:t>
            </a:r>
            <a:r>
              <a:rPr lang="en-US" dirty="0" err="1" smtClean="0">
                <a:solidFill>
                  <a:schemeClr val="tx1"/>
                </a:solidFill>
              </a:rPr>
              <a:t>req</a:t>
            </a:r>
            <a:r>
              <a:rPr lang="en-US" dirty="0" smtClean="0">
                <a:solidFill>
                  <a:schemeClr val="tx1"/>
                </a:solidFill>
              </a:rPr>
              <a:t>: 1101 and 2101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Fall 2015: 2 sections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9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5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CS Major</a:t>
            </a:r>
            <a:endParaRPr lang="en-US" dirty="0"/>
          </a:p>
        </p:txBody>
      </p:sp>
      <p:pic>
        <p:nvPicPr>
          <p:cNvPr id="3" name="Picture 2" descr="cs-prereq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6547"/>
            <a:ext cx="9144000" cy="4256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6623" y="1662545"/>
            <a:ext cx="4492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 classes: 1101, 2101, 2200 + 7 electives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170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1639" y="1593252"/>
            <a:ext cx="6315364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5 CS classes: 1101, 2101 + 3 electives</a:t>
            </a:r>
          </a:p>
          <a:p>
            <a:r>
              <a:rPr lang="en-US" sz="2000" dirty="0"/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1639" y="4216366"/>
            <a:ext cx="6426201" cy="1200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	</a:t>
            </a:r>
            <a:endParaRPr lang="en-US" sz="2400" dirty="0" smtClean="0"/>
          </a:p>
          <a:p>
            <a:r>
              <a:rPr lang="en-US" sz="2400" dirty="0" smtClean="0"/>
              <a:t>	CS: 1101, 2101, 2200 + 3 electives</a:t>
            </a:r>
          </a:p>
          <a:p>
            <a:r>
              <a:rPr lang="en-US" sz="2000" dirty="0" smtClean="0"/>
              <a:t>	</a:t>
            </a:r>
            <a:r>
              <a:rPr lang="en-US" sz="2400" dirty="0" smtClean="0"/>
              <a:t>Math:…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431639" y="3734106"/>
            <a:ext cx="482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interdisciplinary Math-CS  major: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1639" y="1131587"/>
            <a:ext cx="1993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CS  minor: </a:t>
            </a:r>
          </a:p>
        </p:txBody>
      </p:sp>
    </p:spTree>
    <p:extLst>
      <p:ext uri="{BB962C8B-B14F-4D97-AF65-F5344CB8AC3E}">
        <p14:creationId xmlns:p14="http://schemas.microsoft.com/office/powerpoint/2010/main" val="14228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2817"/>
          </a:xfrm>
        </p:spPr>
        <p:txBody>
          <a:bodyPr>
            <a:noAutofit/>
          </a:bodyPr>
          <a:lstStyle/>
          <a:p>
            <a:r>
              <a:rPr lang="en-US" sz="3600" dirty="0" smtClean="0"/>
              <a:t>Entry-level computing-related classes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55831" y="6153855"/>
            <a:ext cx="295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Both offered in Fall’15</a:t>
            </a:r>
            <a:endParaRPr lang="en-US" sz="24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696480" y="1408545"/>
            <a:ext cx="3456709" cy="789419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n-US" b="0" dirty="0" smtClean="0"/>
              <a:t>Intro to CS</a:t>
            </a:r>
          </a:p>
          <a:p>
            <a:pPr algn="ctr"/>
            <a:r>
              <a:rPr lang="en-US" sz="1900" b="0" cap="small" dirty="0" smtClean="0"/>
              <a:t>CSCI 1101</a:t>
            </a:r>
            <a:endParaRPr lang="en-US" sz="1900" b="0" cap="small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696480" y="2202568"/>
            <a:ext cx="3456709" cy="221934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Introduction  to problem solving using computer programming </a:t>
            </a:r>
            <a:endParaRPr lang="en-US" sz="20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5149266" y="1385455"/>
            <a:ext cx="3792687" cy="4475710"/>
            <a:chOff x="5149266" y="1385455"/>
            <a:chExt cx="3792687" cy="4475710"/>
          </a:xfrm>
        </p:grpSpPr>
        <p:sp>
          <p:nvSpPr>
            <p:cNvPr id="10" name="Text Placeholder 4"/>
            <p:cNvSpPr txBox="1">
              <a:spLocks/>
            </p:cNvSpPr>
            <p:nvPr/>
          </p:nvSpPr>
          <p:spPr>
            <a:xfrm>
              <a:off x="5149266" y="1385455"/>
              <a:ext cx="3341255" cy="786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A6A6A6"/>
              </a:solidFill>
            </a:ln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0" dirty="0" smtClean="0"/>
                <a:t>Intro to DCS</a:t>
              </a:r>
            </a:p>
            <a:p>
              <a:pPr algn="ctr"/>
              <a:r>
                <a:rPr lang="en-US" sz="1900" b="0" cap="small" dirty="0" smtClean="0"/>
                <a:t>INTD 1100</a:t>
              </a:r>
              <a:endParaRPr lang="en-US" sz="1900" b="0" cap="small" dirty="0"/>
            </a:p>
          </p:txBody>
        </p:sp>
        <p:sp>
          <p:nvSpPr>
            <p:cNvPr id="11" name="Content Placeholder 5"/>
            <p:cNvSpPr txBox="1">
              <a:spLocks/>
            </p:cNvSpPr>
            <p:nvPr/>
          </p:nvSpPr>
          <p:spPr>
            <a:xfrm>
              <a:off x="5149266" y="2171668"/>
              <a:ext cx="3364353" cy="225024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A6A6A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000" dirty="0" smtClean="0"/>
            </a:p>
            <a:p>
              <a:r>
                <a:rPr lang="en-US" sz="2000" dirty="0" smtClean="0"/>
                <a:t>Study of values, behavior and technologies associated with digital environments </a:t>
              </a:r>
            </a:p>
            <a:p>
              <a:r>
                <a:rPr lang="en-US" sz="2000" dirty="0" smtClean="0"/>
                <a:t>Includes some Python programming and web apps</a:t>
              </a:r>
              <a:endParaRPr lang="en-US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8545" y="4192848"/>
              <a:ext cx="2453408" cy="166831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938519" y="4421911"/>
            <a:ext cx="2897736" cy="1161933"/>
            <a:chOff x="938519" y="4421911"/>
            <a:chExt cx="2897736" cy="1161933"/>
          </a:xfrm>
        </p:grpSpPr>
        <p:sp>
          <p:nvSpPr>
            <p:cNvPr id="17" name="TextBox 16"/>
            <p:cNvSpPr txBox="1"/>
            <p:nvPr/>
          </p:nvSpPr>
          <p:spPr>
            <a:xfrm>
              <a:off x="938519" y="5214512"/>
              <a:ext cx="2897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Required for CS major/minor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309093" y="4421911"/>
              <a:ext cx="0" cy="658089"/>
            </a:xfrm>
            <a:prstGeom prst="straightConnector1">
              <a:avLst/>
            </a:prstGeom>
            <a:ln w="57150" cmpd="sng">
              <a:solidFill>
                <a:srgbClr val="D9D9D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510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CS Faculty</a:t>
            </a:r>
            <a:endParaRPr lang="en-US" dirty="0">
              <a:latin typeface="Chalkboard"/>
              <a:cs typeface="Chalkboar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394" y="4797553"/>
            <a:ext cx="6558700" cy="179587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Sean Barker 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(visiting)</a:t>
            </a:r>
          </a:p>
          <a:p>
            <a:pPr marL="0" indent="0">
              <a:buNone/>
            </a:pPr>
            <a:r>
              <a:rPr lang="en-US" sz="1800" dirty="0" smtClean="0"/>
              <a:t>Eric </a:t>
            </a:r>
            <a:r>
              <a:rPr lang="en-US" sz="1800" dirty="0" err="1" smtClean="0"/>
              <a:t>Chown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Clare </a:t>
            </a:r>
            <a:r>
              <a:rPr lang="en-US" sz="1800" dirty="0" err="1" smtClean="0"/>
              <a:t>Congdon</a:t>
            </a:r>
            <a:r>
              <a:rPr lang="en-US" sz="1800" dirty="0" smtClean="0"/>
              <a:t>  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(visiting)</a:t>
            </a:r>
          </a:p>
          <a:p>
            <a:pPr marL="0" indent="0">
              <a:buNone/>
            </a:pPr>
            <a:r>
              <a:rPr lang="en-US" sz="1800" dirty="0" smtClean="0"/>
              <a:t>Allan Harper </a:t>
            </a:r>
            <a:r>
              <a:rPr lang="en-US" sz="1800" dirty="0" smtClean="0">
                <a:solidFill>
                  <a:srgbClr val="D9D9D9"/>
                </a:solidFill>
              </a:rPr>
              <a:t>(visiting)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Mohammad </a:t>
            </a:r>
            <a:r>
              <a:rPr lang="en-US" sz="1800" dirty="0" err="1" smtClean="0"/>
              <a:t>Irfan</a:t>
            </a:r>
            <a:r>
              <a:rPr lang="en-US" sz="1800" dirty="0" smtClean="0"/>
              <a:t>  </a:t>
            </a:r>
            <a:r>
              <a:rPr lang="en-US" sz="1800" dirty="0" smtClean="0">
                <a:solidFill>
                  <a:srgbClr val="D9D9D9"/>
                </a:solidFill>
              </a:rPr>
              <a:t>(joint with DCS)</a:t>
            </a:r>
          </a:p>
          <a:p>
            <a:pPr marL="0" indent="0">
              <a:buNone/>
            </a:pPr>
            <a:r>
              <a:rPr lang="en-US" sz="1800" dirty="0" smtClean="0"/>
              <a:t>Steve </a:t>
            </a:r>
            <a:r>
              <a:rPr lang="en-US" sz="1800" dirty="0" err="1" smtClean="0"/>
              <a:t>Majercik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Bill Silver 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(research associate)</a:t>
            </a:r>
          </a:p>
          <a:p>
            <a:pPr marL="0" indent="0">
              <a:buNone/>
            </a:pPr>
            <a:r>
              <a:rPr lang="en-US" sz="1800" dirty="0" smtClean="0"/>
              <a:t>Laura Toma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982" y="1238445"/>
            <a:ext cx="6553796" cy="32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8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55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halkboard"/>
                <a:cs typeface="Chalkboard"/>
              </a:rPr>
              <a:t>Research</a:t>
            </a:r>
            <a:endParaRPr lang="en-US" dirty="0"/>
          </a:p>
        </p:txBody>
      </p:sp>
      <p:pic>
        <p:nvPicPr>
          <p:cNvPr id="4" name="Picture 3" descr="Screen Shot 2015-08-25 at 11.27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8" y="1417638"/>
            <a:ext cx="7588332" cy="50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7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2941</TotalTime>
  <Words>577</Words>
  <Application>Microsoft Macintosh PowerPoint</Application>
  <PresentationFormat>On-screen Show (4:3)</PresentationFormat>
  <Paragraphs>147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Bowdoin Computer Science</vt:lpstr>
      <vt:lpstr>Reasons to study Computer Science</vt:lpstr>
      <vt:lpstr>Reasons to study Computer Science</vt:lpstr>
      <vt:lpstr>The CS intro sequence</vt:lpstr>
      <vt:lpstr>The CS Major</vt:lpstr>
      <vt:lpstr>PowerPoint Presentation</vt:lpstr>
      <vt:lpstr>Entry-level computing-related classes</vt:lpstr>
      <vt:lpstr>CS Faculty</vt:lpstr>
      <vt:lpstr>Research</vt:lpstr>
      <vt:lpstr>Research</vt:lpstr>
      <vt:lpstr>Research</vt:lpstr>
      <vt:lpstr>Research</vt:lpstr>
      <vt:lpstr>Research</vt:lpstr>
      <vt:lpstr>Research</vt:lpstr>
      <vt:lpstr>Research</vt:lpstr>
      <vt:lpstr>Research</vt:lpstr>
      <vt:lpstr>Computer Science</vt:lpstr>
      <vt:lpstr>PowerPoint Presentation</vt:lpstr>
    </vt:vector>
  </TitlesOfParts>
  <Company>Bowdoin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</dc:title>
  <dc:creator>Laura Toma</dc:creator>
  <cp:lastModifiedBy>Laura Toma</cp:lastModifiedBy>
  <cp:revision>32</cp:revision>
  <cp:lastPrinted>2015-08-27T15:20:28Z</cp:lastPrinted>
  <dcterms:created xsi:type="dcterms:W3CDTF">2015-08-25T16:05:51Z</dcterms:created>
  <dcterms:modified xsi:type="dcterms:W3CDTF">2015-08-27T17:07:22Z</dcterms:modified>
</cp:coreProperties>
</file>